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9"/>
  </p:handoutMasterIdLst>
  <p:sldIdLst>
    <p:sldId id="259" r:id="rId3"/>
    <p:sldId id="256" r:id="rId4"/>
    <p:sldId id="257" r:id="rId5"/>
    <p:sldId id="258" r:id="rId6"/>
    <p:sldId id="272" r:id="rId8"/>
    <p:sldId id="263" r:id="rId9"/>
    <p:sldId id="273" r:id="rId10"/>
    <p:sldId id="265" r:id="rId11"/>
    <p:sldId id="267" r:id="rId12"/>
    <p:sldId id="274" r:id="rId13"/>
    <p:sldId id="275" r:id="rId14"/>
    <p:sldId id="268" r:id="rId15"/>
    <p:sldId id="266" r:id="rId16"/>
    <p:sldId id="269" r:id="rId17"/>
    <p:sldId id="270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5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45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7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此处可以讲解并展示新闻页面改变时相应的</a:t>
            </a:r>
            <a:r>
              <a:rPr lang="en-US" altLang="zh-CN"/>
              <a:t> url </a:t>
            </a:r>
            <a:r>
              <a:rPr lang="zh-CN" altLang="en-US"/>
              <a:t>的</a:t>
            </a:r>
            <a:r>
              <a:rPr lang="en-US" altLang="zh-CN"/>
              <a:t> page </a:t>
            </a:r>
            <a:r>
              <a:rPr lang="zh-CN" altLang="en-US"/>
              <a:t>值也会发生</a:t>
            </a:r>
            <a:r>
              <a:rPr lang="zh-CN" altLang="en-US"/>
              <a:t>变化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分析</a:t>
            </a:r>
            <a:r>
              <a:rPr lang="zh-CN" altLang="en-US"/>
              <a:t>此代码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新闻时间和标题是ul标签的子节点，故可以使用Children遍历，返回迭代类型，通过遍历访问子节点，子节点中包含标签节点和空节点，再通过isinstance函数排除掉空节点，剩余节点即是含有时间和标题文本的标签节点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代码</a:t>
            </a:r>
            <a:r>
              <a:rPr lang="zh-CN" altLang="en-US"/>
              <a:t>分析：代码分析：</a:t>
            </a:r>
            <a:endParaRPr lang="zh-CN" altLang="en-US"/>
          </a:p>
          <a:p>
            <a:r>
              <a:rPr lang="zh-CN" altLang="en-US"/>
              <a:t>1)Get_url函数主要应用Requests库访问网页，通过lxml库中的XPath方法抽取数据，获取a标签属性值，以列表类型返回。</a:t>
            </a:r>
            <a:endParaRPr lang="zh-CN" altLang="en-US"/>
          </a:p>
          <a:p>
            <a:r>
              <a:rPr lang="zh-CN" altLang="en-US"/>
              <a:t>2)经任务分析已观察到url的规律，通过for循环遍历Get_url函数返回的列表元素，即可依次获取新闻页面url，作为Get_info函数的参数。</a:t>
            </a:r>
            <a:endParaRPr lang="zh-CN" altLang="en-US"/>
          </a:p>
          <a:p>
            <a:r>
              <a:rPr lang="zh-CN" altLang="en-US"/>
              <a:t>3)Get_info函数是核心函数，应用Requests库，lxml库和正则表达式抽取清洗数据，使用Titles抽取新闻中的副标题和列表类型，使用re.findall方法匹配时间，在正文中使用re正则方法对相应的文本内容进行匹配，最后封装成字典类型将上诉提取的内容进行整合并返回。</a:t>
            </a:r>
            <a:endParaRPr lang="zh-CN" altLang="en-US"/>
          </a:p>
          <a:p>
            <a:r>
              <a:rPr lang="zh-CN" altLang="en-US"/>
              <a:t>4)Print_info函数主要实现字典键值对的输出，这里使用Items方法，遍历字典中的键和值。</a:t>
            </a:r>
            <a:endParaRPr lang="zh-CN" altLang="en-US"/>
          </a:p>
          <a:p>
            <a:r>
              <a:rPr lang="zh-CN" altLang="en-US"/>
              <a:t>5)最后调用函数，这里使用了一个if条件语句对所获取到的连接进行以‘http://‘开头的字符串匹配并进行输出。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5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8.png"/><Relationship Id="rId1" Type="http://schemas.openxmlformats.org/officeDocument/2006/relationships/tags" Target="../tags/tag6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8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0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532505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2.3    </a:t>
            </a:r>
            <a:endParaRPr lang="en-US" altLang="zh-CN" sz="4800" b="1"/>
          </a:p>
          <a:p>
            <a:r>
              <a:rPr lang="zh-CN" altLang="en-US" sz="4800" b="1"/>
              <a:t>基础爬虫案例分析与</a:t>
            </a:r>
            <a:r>
              <a:rPr lang="zh-CN" altLang="en-US" sz="4800" b="1"/>
              <a:t>实践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Freeform 867"/>
          <p:cNvSpPr>
            <a:spLocks noEditPoints="1"/>
          </p:cNvSpPr>
          <p:nvPr/>
        </p:nvSpPr>
        <p:spPr bwMode="auto">
          <a:xfrm>
            <a:off x="1095438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1231245" y="6295390"/>
            <a:ext cx="322580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096327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5775" y="1474470"/>
            <a:ext cx="95338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而这些URL，都是通过前一个网页链接过来的，如下图所示。爬取到a标签的href属性值，即可以获取详细新闻页的</a:t>
            </a:r>
            <a:r>
              <a:rPr lang="en-US" altLang="zh-CN"/>
              <a:t>U</a:t>
            </a:r>
            <a:r>
              <a:rPr lang="zh-CN" altLang="en-US"/>
              <a:t>RL。</a:t>
            </a:r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11200765" y="6294755"/>
            <a:ext cx="608965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查看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a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标签的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href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属性值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739775" y="1219835"/>
            <a:ext cx="4111625" cy="2286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94865" y="2124075"/>
            <a:ext cx="6956425" cy="46602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096327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965" y="1416050"/>
            <a:ext cx="112312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（2）在详细新闻页面，注意有的新闻有副标题，有的新闻没有，故在爬取网页的时候，要加以区分、判断。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965" y="2010410"/>
            <a:ext cx="112312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（3）通过“检查”窗口，分别使用Copy XPath，获取（http://www.techlabplt.com/sspu/list1.html）网页的a标签的XPath路径，通过后面补充@href，从而得到相应属性值：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8965" y="2895600"/>
            <a:ext cx="6096000" cy="36830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//*[@id="yb_h"]/div[3]/div[1]/ul/li/a/@href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8330" y="3503930"/>
            <a:ext cx="11122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任选其中一条详细新闻页，获取到正副标题、发布日期的XPath路径,通过后面补充text()，从而得到标签中的文本内容：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08965" y="4255770"/>
            <a:ext cx="6096000" cy="9220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//*[@id="yb_h"]/div[4]/div[1]/a/text()</a:t>
            </a:r>
            <a:endParaRPr lang="zh-CN" altLang="en-US"/>
          </a:p>
          <a:p>
            <a:r>
              <a:rPr lang="zh-CN" altLang="en-US"/>
              <a:t>//*[@id="yb_h"]/div[4]/div[2]/a/text()</a:t>
            </a:r>
            <a:endParaRPr lang="zh-CN" altLang="en-US"/>
          </a:p>
          <a:p>
            <a:r>
              <a:rPr lang="zh-CN" altLang="en-US"/>
              <a:t>//*[@id="yb_h"]/div[4]/div[4]/span/text()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08965" y="5477510"/>
            <a:ext cx="111213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爬取到的时间文本，还需要通过正则表达式“\d{4}-\d{2}-\d{2}”清洗，另外在这里新闻内容也是通过正则表达式爬取和清洗。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00765" y="6294755"/>
            <a:ext cx="608965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基础爬虫案例分析与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实践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739775" y="1219835"/>
            <a:ext cx="4111625" cy="2286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760730" y="1522730"/>
            <a:ext cx="34112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根据以上分析，具体代码如下：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9775" y="2004060"/>
            <a:ext cx="7276465" cy="396938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from lxml import etree</a:t>
            </a:r>
            <a:endParaRPr lang="zh-CN" altLang="en-US"/>
          </a:p>
          <a:p>
            <a:r>
              <a:rPr lang="zh-CN" altLang="en-US"/>
              <a:t>import re</a:t>
            </a:r>
            <a:endParaRPr lang="zh-CN" altLang="en-US"/>
          </a:p>
          <a:p>
            <a:r>
              <a:rPr lang="zh-CN" altLang="en-US"/>
              <a:t>def get_url():</a:t>
            </a:r>
            <a:endParaRPr lang="zh-CN" altLang="en-US"/>
          </a:p>
          <a:p>
            <a:r>
              <a:rPr lang="zh-CN" altLang="en-US"/>
              <a:t>    result=requests.get("http://www.techlabplt.com/sspu/list1.html")</a:t>
            </a:r>
            <a:endParaRPr lang="zh-CN" altLang="en-US"/>
          </a:p>
          <a:p>
            <a:r>
              <a:rPr lang="zh-CN" altLang="en-US"/>
              <a:t>    result.encoding=result.apparent_encoding</a:t>
            </a:r>
            <a:endParaRPr lang="zh-CN" altLang="en-US"/>
          </a:p>
          <a:p>
            <a:r>
              <a:rPr lang="zh-CN" altLang="en-US"/>
              <a:t>    html=etree.HTML(result.text)</a:t>
            </a:r>
            <a:endParaRPr lang="zh-CN" altLang="en-US"/>
          </a:p>
          <a:p>
            <a:r>
              <a:rPr lang="en-US" altLang="zh-CN"/>
              <a:t>    </a:t>
            </a:r>
            <a:r>
              <a:rPr lang="zh-CN" altLang="en-US"/>
              <a:t>aHref=html.xpath('//*[@id="yb_h"]/div[3]/div[1]/ul/li/a/@href')</a:t>
            </a:r>
            <a:endParaRPr lang="zh-CN" altLang="en-US"/>
          </a:p>
          <a:p>
            <a:r>
              <a:rPr lang="zh-CN" altLang="en-US"/>
              <a:t>    return aHref</a:t>
            </a:r>
            <a:endParaRPr lang="zh-CN" altLang="en-US"/>
          </a:p>
          <a:p>
            <a:r>
              <a:rPr lang="zh-CN" altLang="en-US"/>
              <a:t>def get_info(url):</a:t>
            </a:r>
            <a:endParaRPr lang="zh-CN" altLang="en-US"/>
          </a:p>
          <a:p>
            <a:r>
              <a:rPr lang="zh-CN" altLang="en-US"/>
              <a:t>    result=requests.get(url)</a:t>
            </a:r>
            <a:endParaRPr lang="zh-CN" altLang="en-US"/>
          </a:p>
          <a:p>
            <a:r>
              <a:rPr lang="zh-CN" altLang="en-US"/>
              <a:t>    result.encoding=result.apparent_encoding</a:t>
            </a:r>
            <a:endParaRPr lang="zh-CN" altLang="en-US"/>
          </a:p>
          <a:p>
            <a:r>
              <a:rPr lang="zh-CN" altLang="en-US"/>
              <a:t>    html=etree.HTML(result.text)</a:t>
            </a:r>
            <a:endParaRPr lang="zh-CN" altLang="en-US"/>
          </a:p>
          <a:p>
            <a:r>
              <a:rPr lang="zh-CN" altLang="en-US"/>
              <a:t>    header=html.xpath('//*[@id="yb_h"]/div[4]/div[1]/a/text()')</a:t>
            </a:r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4549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11170285" y="6294755"/>
            <a:ext cx="608965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基础爬虫案例分析与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实践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739775" y="1219835"/>
            <a:ext cx="4111625" cy="2286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08330" y="1548765"/>
            <a:ext cx="10180955" cy="530987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noAutofit/>
          </a:bodyPr>
          <a:p>
            <a:r>
              <a:rPr lang="zh-CN" altLang="en-US"/>
              <a:t> </a:t>
            </a:r>
            <a:r>
              <a:rPr lang="en-US" altLang="zh-CN"/>
              <a:t>   </a:t>
            </a:r>
            <a:r>
              <a:rPr lang="zh-CN" altLang="en-US"/>
              <a:t>titles = header[0][0:]</a:t>
            </a:r>
            <a:endParaRPr lang="zh-CN" altLang="en-US"/>
          </a:p>
          <a:p>
            <a:r>
              <a:rPr lang="zh-CN" altLang="en-US"/>
              <a:t>    timesinfo=html.xpath('//*[@id="yb_h"]/div[4]/div[4]/span/text()')</a:t>
            </a:r>
            <a:endParaRPr lang="zh-CN" altLang="en-US"/>
          </a:p>
          <a:p>
            <a:r>
              <a:rPr lang="zh-CN" altLang="en-US"/>
              <a:t>    year=re.findall('\d{4}-\d{2}-\d{2}',timesinfo[0])</a:t>
            </a:r>
            <a:endParaRPr lang="zh-CN" altLang="en-US"/>
          </a:p>
          <a:p>
            <a:r>
              <a:rPr lang="zh-CN" altLang="en-US"/>
              <a:t>    times=year[0][0:]</a:t>
            </a:r>
            <a:endParaRPr lang="zh-CN" altLang="en-US"/>
          </a:p>
          <a:p>
            <a:r>
              <a:rPr lang="zh-CN" altLang="en-US"/>
              <a:t>    author = timesinfo[0][19+3:]</a:t>
            </a:r>
            <a:endParaRPr lang="zh-CN" altLang="en-US"/>
          </a:p>
          <a:p>
            <a:r>
              <a:rPr lang="zh-CN" altLang="en-US"/>
              <a:t>    newsCon = re.findall('&lt;div class="neirongye_nr nrr"&gt;(.*?)&lt;/div&gt;',result.text,re.S)[0]</a:t>
            </a:r>
            <a:endParaRPr lang="zh-CN" altLang="en-US"/>
          </a:p>
          <a:p>
            <a:r>
              <a:rPr lang="zh-CN" altLang="en-US"/>
              <a:t>    newsFormat=re.sub ('&lt;.*?&gt;' , '', newsCon)</a:t>
            </a:r>
            <a:endParaRPr lang="zh-CN" altLang="en-US"/>
          </a:p>
          <a:p>
            <a:r>
              <a:rPr lang="zh-CN" altLang="en-US"/>
              <a:t>    newsFormat=re.sub('&amp;nbsp;','',newsFormat)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data={</a:t>
            </a:r>
            <a:endParaRPr lang="zh-CN" altLang="en-US"/>
          </a:p>
          <a:p>
            <a:r>
              <a:rPr lang="zh-CN" altLang="en-US"/>
              <a:t>        'title': titles,</a:t>
            </a:r>
            <a:endParaRPr lang="zh-CN" altLang="en-US"/>
          </a:p>
          <a:p>
            <a:r>
              <a:rPr lang="zh-CN" altLang="en-US"/>
              <a:t>        'author':author,</a:t>
            </a:r>
            <a:endParaRPr lang="zh-CN" altLang="en-US"/>
          </a:p>
          <a:p>
            <a:r>
              <a:rPr lang="zh-CN" altLang="en-US"/>
              <a:t>        'time':times,</a:t>
            </a:r>
            <a:endParaRPr lang="zh-CN" altLang="en-US"/>
          </a:p>
          <a:p>
            <a:r>
              <a:rPr lang="zh-CN" altLang="en-US"/>
              <a:t>        'news':newsFormat</a:t>
            </a:r>
            <a:endParaRPr lang="zh-CN" altLang="en-US"/>
          </a:p>
          <a:p>
            <a:r>
              <a:rPr lang="zh-CN" altLang="en-US"/>
              <a:t>            }</a:t>
            </a:r>
            <a:endParaRPr lang="zh-CN" altLang="en-US"/>
          </a:p>
          <a:p>
            <a:r>
              <a:rPr lang="zh-CN" altLang="en-US"/>
              <a:t>    </a:t>
            </a:r>
            <a:r>
              <a:rPr lang="en-US" altLang="zh-CN"/>
              <a:t> </a:t>
            </a:r>
            <a:r>
              <a:rPr lang="zh-CN" altLang="en-US"/>
              <a:t>return data</a:t>
            </a:r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4549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11180445" y="6294755"/>
            <a:ext cx="608965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基础爬虫案例分析与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实践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739775" y="1219835"/>
            <a:ext cx="4111625" cy="2286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08330" y="1601470"/>
            <a:ext cx="5818505" cy="34150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 def print_info(data):</a:t>
            </a:r>
            <a:endParaRPr lang="zh-CN" altLang="en-US"/>
          </a:p>
          <a:p>
            <a:r>
              <a:rPr lang="zh-CN" altLang="en-US"/>
              <a:t>    for dictkey,dictvalue in data.items():</a:t>
            </a:r>
            <a:endParaRPr lang="zh-CN" altLang="en-US"/>
          </a:p>
          <a:p>
            <a:r>
              <a:rPr lang="zh-CN" altLang="en-US"/>
              <a:t>        print(dictkey,':',dictvalue)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aHref=get_url()</a:t>
            </a:r>
            <a:endParaRPr lang="zh-CN" altLang="en-US"/>
          </a:p>
          <a:p>
            <a:r>
              <a:rPr lang="zh-CN" altLang="en-US"/>
              <a:t>print(aHref)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for href in aHref:</a:t>
            </a:r>
            <a:endParaRPr lang="zh-CN" altLang="en-US"/>
          </a:p>
          <a:p>
            <a:r>
              <a:rPr lang="zh-CN" altLang="en-US"/>
              <a:t>    print(href)</a:t>
            </a:r>
            <a:endParaRPr lang="zh-CN" altLang="en-US"/>
          </a:p>
          <a:p>
            <a:r>
              <a:rPr lang="zh-CN" altLang="en-US"/>
              <a:t>    if(href.startswith("http://")):</a:t>
            </a:r>
            <a:endParaRPr lang="zh-CN" altLang="en-US"/>
          </a:p>
          <a:p>
            <a:r>
              <a:rPr lang="zh-CN" altLang="en-US"/>
              <a:t>        data = get_info(href)</a:t>
            </a:r>
            <a:endParaRPr lang="zh-CN" altLang="en-US"/>
          </a:p>
          <a:p>
            <a:r>
              <a:rPr lang="zh-CN" altLang="en-US"/>
              <a:t>        print_info(data)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426835" y="3540125"/>
            <a:ext cx="2231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运行结果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87437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11109325" y="6294755"/>
            <a:ext cx="608965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基础爬虫案例分析与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实践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39775" y="1219835"/>
            <a:ext cx="4111625" cy="2286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2420" y="4143375"/>
            <a:ext cx="6671945" cy="17443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960120" y="2346960"/>
            <a:ext cx="10272395" cy="2414270"/>
          </a:xfrm>
          <a:noFill/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9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谢谢观看！</a:t>
            </a:r>
            <a:endParaRPr lang="zh-CN" altLang="en-US" sz="9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88326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>
          <a:xfrm>
            <a:off x="11129645" y="6294755"/>
            <a:ext cx="608965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基础爬虫案例分析与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实践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739775" y="1219835"/>
            <a:ext cx="4111625" cy="2286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08330" y="1663065"/>
            <a:ext cx="6924675" cy="1735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buClrTx/>
              <a:buSzTx/>
              <a:buFontTx/>
            </a:pPr>
            <a:r>
              <a:rPr lang="zh-CN" altLang="en-US" b="1"/>
              <a:t>任务训练目标：</a:t>
            </a:r>
            <a:endParaRPr lang="zh-CN" altLang="en-US" b="1"/>
          </a:p>
          <a:p>
            <a:pPr marL="285750" indent="-285750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b="1"/>
              <a:t></a:t>
            </a:r>
            <a:r>
              <a:rPr lang="en-US" altLang="zh-CN" sz="16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能够利用Requests进行HTTP请求，获取静态网页数据。</a:t>
            </a:r>
            <a:endParaRPr lang="en-US" altLang="zh-CN" sz="16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能够利用BeautifulSoup库、lxml库、正则表达式进行解析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endParaRPr lang="zh-CN" altLang="en-US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1">
            <a:alphaModFix amt="60000"/>
          </a:blip>
          <a:stretch>
            <a:fillRect/>
          </a:stretch>
        </p:blipFill>
        <p:spPr>
          <a:xfrm>
            <a:off x="912495" y="3564890"/>
            <a:ext cx="5581650" cy="2939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772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11282045" y="6295390"/>
            <a:ext cx="322580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08330" y="1678305"/>
            <a:ext cx="11271250" cy="4601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知识</a:t>
            </a:r>
            <a:r>
              <a:rPr lang="zh-CN" altLang="en-US" b="1"/>
              <a:t>储备：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熟悉使用Python的Requests库发送HTTP请求，包括GET和POST请求，并能够获取响应数据。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   了解HTTP协议的基本原理，包括请求方法、请求头、请求体等。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熟练运用BeautifulSoup库进行网页解析，能够根据HTML结构和标签进行数据提取和遍历。掌握常用</a:t>
            </a:r>
            <a:r>
              <a:rPr lang="zh-CN" altLang="en-US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的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BeautifulSoup方法，如Find、Find_all、Select等。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了解lxml库用于解析XML和HTML文档，具有快速和灵活的解析功能。熟悉使用lxml库中的XPath表达式进行元素选择和提取。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具备使用正则表达式进行字符串匹配和取的能力。了解正则表达式的基本语法和特殊符号，能够运用正则表达式进行数据提取。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4549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11231245" y="6295390"/>
            <a:ext cx="322580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基础爬虫案例分析与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实践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739775" y="1219835"/>
            <a:ext cx="4111625" cy="2286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08330" y="1868170"/>
            <a:ext cx="110959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/>
              <a:t>爬取</a:t>
            </a:r>
            <a:r>
              <a:rPr lang="zh-CN" altLang="en-US"/>
              <a:t>新闻网站（http://www.techlabplt.com/sspu/list1.html）的最近5页发布的新闻时间和标题输出到控制台界面。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475" y="4020820"/>
            <a:ext cx="883285" cy="785495"/>
          </a:xfrm>
          <a:prstGeom prst="rect">
            <a:avLst/>
          </a:prstGeom>
        </p:spPr>
      </p:pic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096327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31245" y="6295390"/>
            <a:ext cx="322580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基础爬虫案例分析与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实践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39775" y="1219835"/>
            <a:ext cx="4111625" cy="2286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3067368"/>
            <a:ext cx="5276850" cy="2908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337373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760" y="2993390"/>
            <a:ext cx="5125085" cy="30581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096327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23695"/>
            <a:ext cx="93059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/>
              <a:t>使用</a:t>
            </a:r>
            <a:r>
              <a:rPr lang="en-US" altLang="zh-CN"/>
              <a:t>Chrome</a:t>
            </a:r>
            <a:r>
              <a:rPr lang="zh-CN" altLang="en-US"/>
              <a:t>浏览器开发者工具，分别Copy Selector新闻时间与标题，得到如下所示的结果：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155825"/>
            <a:ext cx="6578600" cy="6451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pPr indent="0"/>
            <a:r>
              <a:rPr lang="zh-CN" altLang="en-US"/>
              <a:t>#yb_h &gt; div.lby &gt; div.neirongye &gt; ul &gt; li:nth-child(1) &gt; span</a:t>
            </a:r>
            <a:endParaRPr lang="zh-CN" altLang="en-US"/>
          </a:p>
          <a:p>
            <a:pPr indent="0"/>
            <a:r>
              <a:rPr lang="zh-CN" altLang="en-US"/>
              <a:t>#yb_h &gt; div.lby &gt; div.neirongye &gt; ul &gt; li:nth-child(1) &gt; a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8330" y="3421380"/>
            <a:ext cx="9779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此时的li:nth-child(1)是选择一条新闻，现要爬取所有新闻时间和标题，故可以把Selector改为：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8330" y="4281170"/>
            <a:ext cx="6096000" cy="6451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#yb_h &gt; div.lby &gt; div.neirongye &gt; ul &gt; li&gt; span</a:t>
            </a:r>
            <a:endParaRPr lang="zh-CN" altLang="en-US"/>
          </a:p>
          <a:p>
            <a:r>
              <a:rPr lang="zh-CN" altLang="en-US"/>
              <a:t>#yb_h &gt; div.lby &gt; div.neirongye &gt; ul &gt; li&gt; a</a:t>
            </a: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11231245" y="6295390"/>
            <a:ext cx="322580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基础爬虫案例分析与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实践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739775" y="1219835"/>
            <a:ext cx="4111625" cy="2286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8330" y="1548765"/>
            <a:ext cx="10346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爬取前</a:t>
            </a:r>
            <a:r>
              <a:rPr lang="en-US" altLang="zh-CN">
                <a:sym typeface="+mn-ea"/>
              </a:rPr>
              <a:t>5</a:t>
            </a:r>
            <a:r>
              <a:rPr lang="zh-CN" altLang="en-US">
                <a:sym typeface="+mn-ea"/>
              </a:rPr>
              <a:t>页新闻时间和标题，第一种实现方法：通过BeautifulSoup库的</a:t>
            </a:r>
            <a:r>
              <a:rPr lang="en-US" altLang="zh-CN">
                <a:sym typeface="+mn-ea"/>
              </a:rPr>
              <a:t>Select</a:t>
            </a:r>
            <a:r>
              <a:rPr lang="zh-CN" altLang="en-US">
                <a:sym typeface="+mn-ea"/>
              </a:rPr>
              <a:t>方法，</a:t>
            </a:r>
            <a:r>
              <a:rPr lang="zh-CN" altLang="en-US"/>
              <a:t>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979295"/>
            <a:ext cx="6468745" cy="487934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noAutofit/>
          </a:bodyPr>
          <a:p>
            <a:pPr>
              <a:lnSpc>
                <a:spcPct val="110000"/>
              </a:lnSpc>
            </a:pPr>
            <a:r>
              <a:rPr lang="zh-CN" altLang="en-US"/>
              <a:t>import requests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from bs4 import BeautifulSoup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def get_info(url):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result=requests.get(url)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result.encoding=result.apparent_encoding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soup=BeautifulSoup(result.text,'html.parser')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news=soup.select('#yb_h &gt; div.lby &gt; div.neirongye &gt; ul &gt; li&gt; a')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times=soup.select('#yb_h &gt; div.lby &gt; div.neirongye &gt; ul &gt; li&gt; span')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for new,time in zip(news,times):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    print(time.text,new.text)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for page in range(1,6):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url="http://www.techlabplt.com/sspu/list%d.html" %(page)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</a:t>
            </a:r>
            <a:r>
              <a:rPr lang="en-US" altLang="zh-CN"/>
              <a:t>   </a:t>
            </a:r>
            <a:r>
              <a:rPr lang="zh-CN" altLang="en-US"/>
              <a:t>get_info(url)</a:t>
            </a:r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5438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11231245" y="6295390"/>
            <a:ext cx="322580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基础爬虫案例分析与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实践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39775" y="1219835"/>
            <a:ext cx="4111625" cy="2286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096327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8330" y="1820545"/>
            <a:ext cx="4401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截取部分运行结果如下图所示：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11231245" y="6295390"/>
            <a:ext cx="322580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基础爬虫案例分析与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实践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739775" y="1219835"/>
            <a:ext cx="4111625" cy="2286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2480945"/>
            <a:ext cx="7463155" cy="28892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64693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BeautifulSoup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库的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find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704215" y="1210945"/>
            <a:ext cx="4990465" cy="317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39775" y="1530985"/>
            <a:ext cx="8131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第二种实现方法：</a:t>
            </a:r>
            <a:r>
              <a:rPr lang="zh-CN" altLang="en-US"/>
              <a:t>通过BeautifulSoup库的Find，代码如下：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39775" y="2116455"/>
            <a:ext cx="6548755" cy="42462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r>
              <a:rPr lang="zh-CN" altLang="en-US"/>
              <a:t>import bs4</a:t>
            </a:r>
            <a:endParaRPr lang="zh-CN" altLang="en-US"/>
          </a:p>
          <a:p>
            <a:r>
              <a:rPr lang="zh-CN" altLang="en-US"/>
              <a:t>def get_info(url):</a:t>
            </a:r>
            <a:endParaRPr lang="zh-CN" altLang="en-US"/>
          </a:p>
          <a:p>
            <a:r>
              <a:rPr lang="zh-CN" altLang="en-US"/>
              <a:t>    result=requests.get(url)</a:t>
            </a:r>
            <a:endParaRPr lang="zh-CN" altLang="en-US"/>
          </a:p>
          <a:p>
            <a:r>
              <a:rPr lang="zh-CN" altLang="en-US"/>
              <a:t>    result.encoding=result.apparent_encoding</a:t>
            </a:r>
            <a:endParaRPr lang="zh-CN" altLang="en-US"/>
          </a:p>
          <a:p>
            <a:r>
              <a:rPr lang="zh-CN" altLang="en-US"/>
              <a:t>    soup=BeautifulSoup(result.text,'html.parser')</a:t>
            </a:r>
            <a:endParaRPr lang="zh-CN" altLang="en-US"/>
          </a:p>
          <a:p>
            <a:r>
              <a:rPr lang="zh-CN" altLang="en-US"/>
              <a:t>    trs=soup.find('ul','neirongye_lb').children</a:t>
            </a:r>
            <a:endParaRPr lang="zh-CN" altLang="en-US"/>
          </a:p>
          <a:p>
            <a:r>
              <a:rPr lang="zh-CN" altLang="en-US"/>
              <a:t>    for tr in trs:</a:t>
            </a:r>
            <a:endParaRPr lang="zh-CN" altLang="en-US"/>
          </a:p>
          <a:p>
            <a:r>
              <a:rPr lang="zh-CN" altLang="en-US"/>
              <a:t>        if isinstance(tr,bs4.element.Tag):</a:t>
            </a:r>
            <a:endParaRPr lang="zh-CN" altLang="en-US"/>
          </a:p>
          <a:p>
            <a:r>
              <a:rPr lang="zh-CN" altLang="en-US"/>
              <a:t>            print(tr('span')[0].text,tr('a')[0].text)</a:t>
            </a:r>
            <a:endParaRPr lang="zh-CN" altLang="en-US"/>
          </a:p>
          <a:p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for page in range(1,6):</a:t>
            </a:r>
            <a:endParaRPr lang="zh-CN" altLang="en-US"/>
          </a:p>
          <a:p>
            <a:r>
              <a:rPr lang="zh-CN" altLang="en-US"/>
              <a:t>    url="http://www.techlabplt.com/sspu/list%d.html" %(page)</a:t>
            </a:r>
            <a:endParaRPr lang="zh-CN" altLang="en-US"/>
          </a:p>
          <a:p>
            <a:r>
              <a:rPr lang="zh-CN" altLang="en-US"/>
              <a:t>get_info(url)</a:t>
            </a:r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4549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1231245" y="6295390"/>
            <a:ext cx="322580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7160" y="3303588"/>
            <a:ext cx="5276850" cy="20427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08330" y="1949450"/>
            <a:ext cx="112141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t>爬取新闻网站（http://www.techlabplt.com/sspu/list1.html）内新闻的详细信息，包括标题、日期与内容，如下图2-3-5是其中一篇新闻。</a:t>
            </a:r>
            <a:r>
              <a:rPr lang="zh-CN" altLang="en-US"/>
              <a:t>如下图所示，是其中一篇新闻的内容。</a:t>
            </a:r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4549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4883150"/>
            <a:ext cx="93916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(1) </a:t>
            </a:r>
            <a:r>
              <a:rPr lang="zh-CN" altLang="en-US"/>
              <a:t>打开前几个新闻的具体页面，观察URL地址，发现不同新闻只是</a:t>
            </a:r>
            <a:r>
              <a:rPr lang="en-US" altLang="zh-CN"/>
              <a:t>page</a:t>
            </a:r>
            <a:r>
              <a:rPr lang="zh-CN" altLang="en-US"/>
              <a:t>页的数字不同。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8330" y="5334000"/>
            <a:ext cx="6096000" cy="9220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http://www.techlabplt.com/sspu/page1.html</a:t>
            </a:r>
            <a:endParaRPr lang="zh-CN" altLang="en-US"/>
          </a:p>
          <a:p>
            <a:r>
              <a:rPr lang="zh-CN" altLang="en-US"/>
              <a:t>http://www.techlabplt.com/sspu/page2.html </a:t>
            </a:r>
            <a:endParaRPr lang="zh-CN" altLang="en-US"/>
          </a:p>
          <a:p>
            <a:r>
              <a:rPr lang="zh-CN" altLang="en-US"/>
              <a:t>http://www.techlabplt.com/sspu/page3.html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330" y="1447165"/>
            <a:ext cx="27025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/>
              <a:t>任务分析</a:t>
            </a:r>
            <a:endParaRPr lang="zh-CN" altLang="en-US" sz="2000" b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11231245" y="6295390"/>
            <a:ext cx="322580" cy="316865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493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具体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713105" y="1238250"/>
            <a:ext cx="1475105" cy="444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2919095"/>
            <a:ext cx="7118985" cy="198564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5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COMMONDATA" val="eyJoZGlkIjoiNjc4NWE5MDgxMWI3OWJkN2RhMWYwYTJlMzI5ZTliNjAifQ=="/>
  <p:tag name="KSO_WPP_MARK_KEY" val="4c70adcd-1a2b-412d-b597-1290ad1f8dfa"/>
  <p:tag name="commondata" val="eyJoZGlkIjoiOGUyY2JkOTg4Y2EyMmUwNWFmYjVhNjJlZmU5ZDJhNmU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4027</Words>
  <Application>WPS 演示</Application>
  <PresentationFormat>宽屏</PresentationFormat>
  <Paragraphs>197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微软雅黑 Light</vt:lpstr>
      <vt:lpstr>锐字工房云字库细圆GBK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WPS_1644279682</cp:lastModifiedBy>
  <cp:revision>232</cp:revision>
  <dcterms:created xsi:type="dcterms:W3CDTF">2019-06-19T02:08:00Z</dcterms:created>
  <dcterms:modified xsi:type="dcterms:W3CDTF">2024-02-06T07:29:48Z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D2E5EE1E7D1540A8B02EF6C353044DB0_12</vt:lpwstr>
  </property>
</Properties>
</file>